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82" r:id="rId3"/>
    <p:sldId id="283" r:id="rId4"/>
    <p:sldId id="293" r:id="rId5"/>
    <p:sldId id="259" r:id="rId6"/>
    <p:sldId id="284" r:id="rId7"/>
    <p:sldId id="260" r:id="rId8"/>
    <p:sldId id="262" r:id="rId9"/>
    <p:sldId id="264" r:id="rId10"/>
    <p:sldId id="265" r:id="rId11"/>
    <p:sldId id="266" r:id="rId12"/>
    <p:sldId id="267" r:id="rId13"/>
    <p:sldId id="271" r:id="rId14"/>
    <p:sldId id="268" r:id="rId15"/>
    <p:sldId id="295" r:id="rId16"/>
    <p:sldId id="297" r:id="rId17"/>
    <p:sldId id="298" r:id="rId18"/>
    <p:sldId id="300" r:id="rId19"/>
    <p:sldId id="302" r:id="rId20"/>
    <p:sldId id="299" r:id="rId21"/>
    <p:sldId id="279" r:id="rId22"/>
    <p:sldId id="280" r:id="rId23"/>
    <p:sldId id="301" r:id="rId24"/>
    <p:sldId id="269" r:id="rId25"/>
    <p:sldId id="270" r:id="rId26"/>
    <p:sldId id="272" r:id="rId27"/>
    <p:sldId id="285" r:id="rId28"/>
    <p:sldId id="273" r:id="rId29"/>
    <p:sldId id="275" r:id="rId30"/>
    <p:sldId id="281" r:id="rId31"/>
    <p:sldId id="277" r:id="rId32"/>
    <p:sldId id="287" r:id="rId33"/>
    <p:sldId id="288" r:id="rId34"/>
    <p:sldId id="286" r:id="rId35"/>
    <p:sldId id="29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EAC8119-3D2E-474A-99C8-F262566840DC}" type="datetimeFigureOut">
              <a:rPr lang="ru-RU" smtClean="0"/>
              <a:pPr/>
              <a:t>20.11.2015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013D1C4-28C2-439C-983B-C69662A6EB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k.wikipedia.org/wiki/%D0%A7%D0%B5%D1%80%D0%BD%D1%96%D0%B3%D1%96%D0%B2%D1%81%D1%8C%D0%BA%D0%B5_%D0%BD%D0%B0%D0%BC%D1%96%D1%81%D0%BD%D0%B8%D1%86%D1%82%D0%B2%D0%B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google.com.ua/url?sa=t&amp;rct=j&amp;q=&amp;esrc=s&amp;source=web&amp;cd=1&amp;cad=rja&amp;ved=0CDEQFjAA&amp;url=http://uk.wikipedia.org/wiki/%D0%9C%D1%83%D0%B7%D0%B5%D0%B9_%D1%80%D1%96%D0%B4%D0%BA%D1%96%D1%81%D0%BD%D0%BE%D1%97_%D0%BA%D0%BD%D0%B8%D0%B3%D0%B8_%D1%96%D0%BC%D0%B5%D0%BD%D1%96_%D0%93._%D0%9F._%D0%92%D0%B0%D1%81%D0%B8%D0%BB%D1%8C%D0%BA%D1%96%D0%B2%D1%81%D1%8C%D0%BA%D0%BE%D0%B3%D0%BE&amp;ei=pEYjUobuN8autAav3YDQDw&amp;usg=AFQjCNFi3QVCQ3ldyS51kf0a22kt89t-pQ&amp;sig2=DWMnemYCUssdAKd6kSgjcQ&amp;bvm=bv.51495398,d.Yms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1530"/>
            <a:ext cx="9144000" cy="4635822"/>
          </a:xfrm>
          <a:prstGeom prst="rect">
            <a:avLst/>
          </a:prstGeom>
          <a:noFill/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2482850" y="476250"/>
            <a:ext cx="6481763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ictoriana"/>
              </a:rPr>
              <a:t>Ніжин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ictoriana"/>
              </a:rPr>
              <a:t> - </a:t>
            </a:r>
          </a:p>
          <a:p>
            <a:pPr algn="ctr"/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ictoriana"/>
              </a:rPr>
              <a:t>історико-культурна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ictoriana"/>
              </a:rPr>
              <a:t> </a:t>
            </a:r>
          </a:p>
          <a:p>
            <a:pPr algn="ctr"/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ictoriana"/>
              </a:rPr>
              <a:t>перлина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ictoriana"/>
              </a:rPr>
              <a:t> </a:t>
            </a:r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ictoriana"/>
              </a:rPr>
              <a:t>України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ictori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Иоанна Богосл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624625" cy="4681463"/>
          </a:xfrm>
          <a:prstGeom prst="rect">
            <a:avLst/>
          </a:prstGeom>
          <a:noFill/>
        </p:spPr>
      </p:pic>
      <p:pic>
        <p:nvPicPr>
          <p:cNvPr id="5" name="Picture 5" descr="IMG_41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3698" y="476672"/>
            <a:ext cx="3334606" cy="2448769"/>
          </a:xfrm>
          <a:prstGeom prst="rect">
            <a:avLst/>
          </a:prstGeom>
          <a:noFill/>
        </p:spPr>
      </p:pic>
      <p:pic>
        <p:nvPicPr>
          <p:cNvPr id="6" name="Picture 4" descr="Всех Святых 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091956"/>
            <a:ext cx="4769872" cy="3577404"/>
          </a:xfrm>
          <a:prstGeom prst="rect">
            <a:avLst/>
          </a:prstGeom>
          <a:noFill/>
        </p:spPr>
      </p:pic>
      <p:pic>
        <p:nvPicPr>
          <p:cNvPr id="7" name="Picture 4" descr="Николаевский собор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193704"/>
            <a:ext cx="355198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окрова Пресвятой Богородицы 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937037" cy="2952328"/>
          </a:xfrm>
          <a:prstGeom prst="rect">
            <a:avLst/>
          </a:prstGeom>
          <a:noFill/>
        </p:spPr>
      </p:pic>
      <p:pic>
        <p:nvPicPr>
          <p:cNvPr id="3" name="Picture 4" descr="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3888432" cy="2917436"/>
          </a:xfrm>
          <a:prstGeom prst="rect">
            <a:avLst/>
          </a:prstGeom>
          <a:noFill/>
        </p:spPr>
      </p:pic>
      <p:pic>
        <p:nvPicPr>
          <p:cNvPr id="5" name="Picture 5" descr="IMG_91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140968"/>
            <a:ext cx="2592982" cy="3457310"/>
          </a:xfrm>
          <a:prstGeom prst="rect">
            <a:avLst/>
          </a:prstGeom>
          <a:noFill/>
        </p:spPr>
      </p:pic>
      <p:pic>
        <p:nvPicPr>
          <p:cNvPr id="6" name="Picture 4" descr="cdv55"/>
          <p:cNvPicPr>
            <a:picLocks noChangeAspect="1" noChangeArrowheads="1"/>
          </p:cNvPicPr>
          <p:nvPr/>
        </p:nvPicPr>
        <p:blipFill>
          <a:blip r:embed="rId5" cstate="print"/>
          <a:srcRect l="5419" r="47974" b="9550"/>
          <a:stretch>
            <a:fillRect/>
          </a:stretch>
        </p:blipFill>
        <p:spPr bwMode="auto">
          <a:xfrm>
            <a:off x="251520" y="3212976"/>
            <a:ext cx="2448272" cy="3359257"/>
          </a:xfrm>
          <a:prstGeom prst="rect">
            <a:avLst/>
          </a:prstGeom>
          <a:noFill/>
        </p:spPr>
      </p:pic>
      <p:pic>
        <p:nvPicPr>
          <p:cNvPr id="7" name="Picture 4" descr="Воздвижения Креста Господн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284984"/>
            <a:ext cx="3864501" cy="2895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149080"/>
            <a:ext cx="77724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Victoriana"/>
              </a:rPr>
              <a:t>З заснуванням у місті Гімназії вищих наук князя Безбородька (1805р.) Ніжин стає освітнім та науковим центром України, набагато випередивши у цьому контексті багато великих міст держави</a:t>
            </a:r>
            <a:endParaRPr lang="ru-RU" dirty="0">
              <a:latin typeface="Victorian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7_NezhUtr_Kol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4427984" y="260648"/>
            <a:ext cx="4445199" cy="6376965"/>
          </a:xfrm>
          <a:prstGeom prst="rect">
            <a:avLst/>
          </a:prstGeom>
          <a:noFill/>
        </p:spPr>
      </p:pic>
      <p:pic>
        <p:nvPicPr>
          <p:cNvPr id="3" name="Picture 5" descr="6+566"/>
          <p:cNvPicPr>
            <a:picLocks noChangeAspect="1" noChangeArrowheads="1"/>
          </p:cNvPicPr>
          <p:nvPr/>
        </p:nvPicPr>
        <p:blipFill>
          <a:blip r:embed="rId3" cstate="print"/>
          <a:srcRect l="9693" t="23680" r="8354" b="25221"/>
          <a:stretch>
            <a:fillRect/>
          </a:stretch>
        </p:blipFill>
        <p:spPr bwMode="auto">
          <a:xfrm>
            <a:off x="0" y="2780928"/>
            <a:ext cx="5544616" cy="2952328"/>
          </a:xfrm>
          <a:prstGeom prst="rect">
            <a:avLst/>
          </a:prstGeom>
          <a:noFill/>
        </p:spPr>
      </p:pic>
      <p:pic>
        <p:nvPicPr>
          <p:cNvPr id="23554" name="Picture 2" descr="Ніжинський державний університет імені Миколи Гогол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8680"/>
            <a:ext cx="3388608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5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87" y="216024"/>
            <a:ext cx="5194301" cy="3284984"/>
          </a:xfrm>
          <a:prstGeom prst="rect">
            <a:avLst/>
          </a:prstGeom>
          <a:noFill/>
        </p:spPr>
      </p:pic>
      <p:pic>
        <p:nvPicPr>
          <p:cNvPr id="5" name="Picture 3" descr="DSC03616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5692" y="3284984"/>
            <a:ext cx="5338308" cy="3573016"/>
          </a:xfrm>
          <a:prstGeom prst="rect">
            <a:avLst/>
          </a:prstGeom>
          <a:noFill/>
        </p:spPr>
      </p:pic>
      <p:pic>
        <p:nvPicPr>
          <p:cNvPr id="1026" name="Picture 2" descr="https://upload.wikimedia.org/wikipedia/ru/thumb/2/20/%D0%A1%D0%BA%D1%83%D0%BB%D1%8C%D0%BF%D1%82%D1%83%D1%80%D0%BD%D1%8B%D0%B9_%D0%B1%D1%8E%D1%81%D1%82_%D0%B3%D1%80%D0%B0%D1%84%D1%83_%D0%91%D0%B5%D0%B7%D0%B1%D0%BE%D1%80%D0%BE%D0%B4%D0%BA%D0%BE.jpg/800px-%D0%A1%D0%BA%D1%83%D0%BB%D1%8C%D0%BF%D1%82%D1%83%D1%80%D0%BD%D1%8B%D0%B9_%D0%B1%D1%8E%D1%81%D1%82_%D0%B3%D1%80%D0%B0%D1%84%D1%83_%D0%91%D0%B5%D0%B7%D0%B1%D0%BE%D1%80%D0%BE%D0%B4%D0%BA%D0%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852936"/>
            <a:ext cx="2592288" cy="3457463"/>
          </a:xfrm>
          <a:prstGeom prst="rect">
            <a:avLst/>
          </a:prstGeom>
          <a:noFill/>
        </p:spPr>
      </p:pic>
      <p:pic>
        <p:nvPicPr>
          <p:cNvPr id="1028" name="Picture 4" descr="http://photoshare.ru/data/66/66434/1/4wu5ep-4ae.jpg?1"/>
          <p:cNvPicPr>
            <a:picLocks noChangeAspect="1" noChangeArrowheads="1"/>
          </p:cNvPicPr>
          <p:nvPr/>
        </p:nvPicPr>
        <p:blipFill>
          <a:blip r:embed="rId5" cstate="print"/>
          <a:srcRect l="8859" t="14530" r="1072" b="5501"/>
          <a:stretch>
            <a:fillRect/>
          </a:stretch>
        </p:blipFill>
        <p:spPr bwMode="auto">
          <a:xfrm>
            <a:off x="4572000" y="404664"/>
            <a:ext cx="3959941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63888" y="348526"/>
            <a:ext cx="5328592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chemeClr val="accent1"/>
                </a:solidFill>
              </a:rPr>
              <a:t>Ніжинський державний університет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chemeClr val="accent1"/>
                </a:solidFill>
              </a:rPr>
              <a:t>імені Миколи Гоголя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ea typeface="Droid Sans Fallback"/>
                <a:cs typeface="Times New Roman" pitchFamily="18" charset="0"/>
              </a:rPr>
              <a:t>–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Victoriana"/>
              <a:ea typeface="Droid Sans Fallback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Droid Sans Fallback"/>
                <a:cs typeface="Times New Roman" pitchFamily="18" charset="0"/>
              </a:rPr>
              <a:t> це багатопрофільний </a:t>
            </a:r>
            <a:r>
              <a:rPr kumimoji="0" lang="uk-UA" sz="2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Droid Sans Fallback"/>
                <a:cs typeface="Times New Roman" pitchFamily="18" charset="0"/>
              </a:rPr>
              <a:t>освітньо-науковий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Droid Sans Fallback"/>
                <a:cs typeface="Times New Roman" pitchFamily="18" charset="0"/>
              </a:rPr>
              <a:t> заклад із сучасною навчально-матеріальною і науково-методичною базою, розвиненою інфраструктурою, де здійснюється підготовка бакалаврів, спеціалістів і магістрів із 27 спеціальностей на 7 факультетах: філологічному, іноземних мов, </a:t>
            </a:r>
            <a:r>
              <a:rPr kumimoji="0" lang="uk-UA" sz="2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Droid Sans Fallback"/>
                <a:cs typeface="Times New Roman" pitchFamily="18" charset="0"/>
              </a:rPr>
              <a:t>історико-юридичному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Droid Sans Fallback"/>
                <a:cs typeface="Times New Roman" pitchFamily="18" charset="0"/>
              </a:rPr>
              <a:t>, психології та соціальної роботи, культури і мистецтв, природничо-географічному, фізико-математичному.</a:t>
            </a:r>
            <a:endParaRPr kumimoji="0" lang="uk-UA" sz="2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Victoriana"/>
              <a:cs typeface="Arial" pitchFamily="34" charset="0"/>
            </a:endParaRPr>
          </a:p>
        </p:txBody>
      </p:sp>
      <p:pic>
        <p:nvPicPr>
          <p:cNvPr id="3" name="Picture 2" descr="Ніжинський державний університет імені Миколи Гогол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5" y="2708920"/>
            <a:ext cx="2880317" cy="1224136"/>
          </a:xfrm>
          <a:prstGeom prst="rect">
            <a:avLst/>
          </a:prstGeom>
          <a:noFill/>
        </p:spPr>
      </p:pic>
      <p:pic>
        <p:nvPicPr>
          <p:cNvPr id="1028" name="Picture 4" descr="http://nezhatin.com.ua/wp-content/uploads/2015/10/photo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09149"/>
            <a:ext cx="3298645" cy="2200171"/>
          </a:xfrm>
          <a:prstGeom prst="rect">
            <a:avLst/>
          </a:prstGeom>
          <a:noFill/>
        </p:spPr>
      </p:pic>
      <p:pic>
        <p:nvPicPr>
          <p:cNvPr id="1030" name="Picture 6" descr="http://photoshare.ru/data/66/66434/1/4ww1xc-o10.jpg?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3240360" cy="243027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576" y="6457890"/>
            <a:ext cx="2210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Victoriana"/>
              </a:rPr>
              <a:t>www.ndu.edu.ua</a:t>
            </a:r>
            <a:endParaRPr lang="ru-RU" sz="2000" b="1" dirty="0">
              <a:solidFill>
                <a:srgbClr val="002060"/>
              </a:solidFill>
              <a:latin typeface="Victoriana"/>
            </a:endParaRPr>
          </a:p>
        </p:txBody>
      </p:sp>
      <p:pic>
        <p:nvPicPr>
          <p:cNvPr id="10" name="Picture 8" descr="univ-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708920"/>
            <a:ext cx="936104" cy="1327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Главная"/>
          <p:cNvPicPr>
            <a:picLocks noChangeAspect="1" noChangeArrowheads="1"/>
          </p:cNvPicPr>
          <p:nvPr/>
        </p:nvPicPr>
        <p:blipFill>
          <a:blip r:embed="rId2" cstate="print"/>
          <a:srcRect r="88587"/>
          <a:stretch>
            <a:fillRect/>
          </a:stretch>
        </p:blipFill>
        <p:spPr bwMode="auto">
          <a:xfrm>
            <a:off x="251520" y="188640"/>
            <a:ext cx="1728192" cy="190789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092280" y="6488668"/>
            <a:ext cx="1796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Victoriana"/>
              </a:rPr>
              <a:t>nati.org.ua</a:t>
            </a:r>
            <a:endParaRPr lang="ru-RU" b="1" dirty="0">
              <a:solidFill>
                <a:srgbClr val="002060"/>
              </a:solidFill>
              <a:latin typeface="Victoriana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080120" y="-99392"/>
            <a:ext cx="795637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Відокремлений підрозділ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Victoriana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 Національного університету біоресурсів і природокористування України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„Ніжинський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 агротехнічний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інститут”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Victoriana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є флагманом аграрної освіти Чернігівщини, закладом з поглибленою практичною підготовкою фахівців. 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Victoriana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В інституті функціонують три факультети: механізації сільського господарства, електрифікації і автоматизації сільського господарства, економіки та менеджменту, на яких здійснюється підготовка фахівців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Times New Roman" pitchFamily="18" charset="0"/>
              </a:rPr>
              <a:t>за 5 спеціальностями бакалавра та 4 – спеціаліста. </a:t>
            </a:r>
            <a:endParaRPr kumimoji="0" lang="uk-UA" sz="2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Victoriana"/>
              <a:cs typeface="Arial" pitchFamily="34" charset="0"/>
            </a:endParaRPr>
          </a:p>
        </p:txBody>
      </p:sp>
      <p:pic>
        <p:nvPicPr>
          <p:cNvPr id="19458" name="Picture 2" descr="C:\Users\Admin\Desktop\korp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509120"/>
            <a:ext cx="4618443" cy="2232248"/>
          </a:xfrm>
          <a:prstGeom prst="rect">
            <a:avLst/>
          </a:prstGeom>
          <a:noFill/>
        </p:spPr>
      </p:pic>
      <p:pic>
        <p:nvPicPr>
          <p:cNvPr id="19459" name="Picture 3" descr="C:\Users\Admin\Desktop\nati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4365104"/>
            <a:ext cx="2517875" cy="1689534"/>
          </a:xfrm>
          <a:prstGeom prst="rect">
            <a:avLst/>
          </a:prstGeom>
          <a:noFill/>
        </p:spPr>
      </p:pic>
      <p:pic>
        <p:nvPicPr>
          <p:cNvPr id="19460" name="Picture 4" descr="C:\Users\Admin\Desktop\nevs_2015_037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2947" y="4372859"/>
            <a:ext cx="2431053" cy="1720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48245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1"/>
                </a:solidFill>
                <a:latin typeface="Victoriana"/>
              </a:rPr>
              <a:t>Ніжинське</a:t>
            </a:r>
            <a:r>
              <a:rPr lang="ru-RU" sz="2400" b="1" dirty="0" smtClean="0">
                <a:solidFill>
                  <a:schemeClr val="accent1"/>
                </a:solidFill>
                <a:latin typeface="Victoriana"/>
              </a:rPr>
              <a:t> училище </a:t>
            </a:r>
            <a:r>
              <a:rPr lang="ru-RU" sz="2400" b="1" dirty="0" err="1" smtClean="0">
                <a:solidFill>
                  <a:schemeClr val="accent1"/>
                </a:solidFill>
                <a:latin typeface="Victoriana"/>
              </a:rPr>
              <a:t>культури</a:t>
            </a:r>
            <a:r>
              <a:rPr lang="ru-RU" sz="2400" b="1" dirty="0" smtClean="0">
                <a:solidFill>
                  <a:schemeClr val="accent1"/>
                </a:solidFill>
                <a:latin typeface="Victoriana"/>
              </a:rPr>
              <a:t> </a:t>
            </a:r>
            <a:r>
              <a:rPr lang="ru-RU" sz="2400" b="1" dirty="0" err="1" smtClean="0">
                <a:solidFill>
                  <a:schemeClr val="accent1"/>
                </a:solidFill>
                <a:latin typeface="Victoriana"/>
              </a:rPr>
              <a:t>і</a:t>
            </a:r>
            <a:r>
              <a:rPr lang="ru-RU" sz="2400" b="1" dirty="0" smtClean="0">
                <a:solidFill>
                  <a:schemeClr val="accent1"/>
                </a:solidFill>
                <a:latin typeface="Victoriana"/>
              </a:rPr>
              <a:t> </a:t>
            </a:r>
            <a:r>
              <a:rPr lang="ru-RU" sz="2400" b="1" dirty="0" err="1" smtClean="0">
                <a:solidFill>
                  <a:schemeClr val="accent1"/>
                </a:solidFill>
                <a:latin typeface="Victoriana"/>
              </a:rPr>
              <a:t>мистецтв</a:t>
            </a:r>
            <a:r>
              <a:rPr lang="ru-RU" sz="2400" b="1" dirty="0" smtClean="0">
                <a:solidFill>
                  <a:schemeClr val="accent1"/>
                </a:solidFill>
                <a:latin typeface="Victoriana"/>
              </a:rPr>
              <a:t> </a:t>
            </a:r>
          </a:p>
          <a:p>
            <a:pPr algn="ctr"/>
            <a:r>
              <a:rPr lang="ru-RU" sz="2400" b="1" dirty="0" err="1" smtClean="0">
                <a:solidFill>
                  <a:schemeClr val="accent1"/>
                </a:solidFill>
                <a:latin typeface="Victoriana"/>
              </a:rPr>
              <a:t>імені</a:t>
            </a:r>
            <a:r>
              <a:rPr lang="ru-RU" sz="2400" b="1" dirty="0" smtClean="0">
                <a:solidFill>
                  <a:schemeClr val="accent1"/>
                </a:solidFill>
                <a:latin typeface="Victoriana"/>
              </a:rPr>
              <a:t> </a:t>
            </a:r>
            <a:r>
              <a:rPr lang="ru-RU" sz="2400" b="1" dirty="0" err="1" smtClean="0">
                <a:solidFill>
                  <a:schemeClr val="accent1"/>
                </a:solidFill>
                <a:latin typeface="Victoriana"/>
              </a:rPr>
              <a:t>Марії</a:t>
            </a:r>
            <a:r>
              <a:rPr lang="ru-RU" sz="2400" b="1" dirty="0" smtClean="0">
                <a:solidFill>
                  <a:schemeClr val="accent1"/>
                </a:solidFill>
                <a:latin typeface="Victoriana"/>
              </a:rPr>
              <a:t> </a:t>
            </a:r>
            <a:r>
              <a:rPr lang="ru-RU" sz="2400" b="1" dirty="0" err="1" smtClean="0">
                <a:solidFill>
                  <a:schemeClr val="accent1"/>
                </a:solidFill>
                <a:latin typeface="Victoriana"/>
              </a:rPr>
              <a:t>Заньковецької</a:t>
            </a:r>
            <a:endParaRPr lang="ru-RU" sz="2400" b="1" dirty="0" smtClean="0">
              <a:solidFill>
                <a:schemeClr val="accent1"/>
              </a:solidFill>
              <a:latin typeface="Victoriana"/>
            </a:endParaRPr>
          </a:p>
          <a:p>
            <a:pPr algn="ctr"/>
            <a:r>
              <a:rPr lang="ru-RU" sz="2200" b="1" dirty="0" smtClean="0">
                <a:solidFill>
                  <a:schemeClr val="accent1"/>
                </a:solidFill>
                <a:latin typeface="Victoriana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—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вищий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навчальний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заклад І-ІІ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рівня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акредитації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, один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із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осередків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національної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культури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і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духовності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Чернігівщини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професійних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культурних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та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мистецьких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кадрів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які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відомі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не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лише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Україні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, а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й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далеко за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її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межами</a:t>
            </a:r>
            <a:r>
              <a:rPr lang="uk-UA" sz="2000" b="1" dirty="0" smtClean="0">
                <a:solidFill>
                  <a:srgbClr val="0070C0"/>
                </a:solidFill>
                <a:latin typeface="Victoriana"/>
              </a:rPr>
              <a:t>.</a:t>
            </a:r>
          </a:p>
          <a:p>
            <a:pPr algn="ctr"/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Навчальний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заклад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готує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фахівців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за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освітньо-кваліфікаційним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рівнем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молодшого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спеціаліста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за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спеціальностями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: народна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художня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творчість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бібліотечна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справа,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хореографія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та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декоративно-прикладне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Victoriana"/>
              </a:rPr>
              <a:t>мистецтво</a:t>
            </a:r>
            <a:r>
              <a:rPr lang="ru-RU" sz="2000" b="1" dirty="0" smtClean="0">
                <a:solidFill>
                  <a:srgbClr val="0070C0"/>
                </a:solidFill>
                <a:latin typeface="Victoriana"/>
              </a:rPr>
              <a:t>.</a:t>
            </a:r>
          </a:p>
          <a:p>
            <a:pPr algn="ctr"/>
            <a:endParaRPr lang="ru-RU" dirty="0"/>
          </a:p>
        </p:txBody>
      </p:sp>
      <p:pic>
        <p:nvPicPr>
          <p:cNvPr id="46082" name="Picture 2" descr="Народний ансамбль танцю «НІЖИН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6988" y="277763"/>
            <a:ext cx="2857500" cy="21431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04248" y="6488668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nukim.org.ua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6084" name="Picture 4" descr="http://chz.org.ua/wp-content/uploads/2015/01/A22DCE2B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269950"/>
            <a:ext cx="3177581" cy="2383186"/>
          </a:xfrm>
          <a:prstGeom prst="rect">
            <a:avLst/>
          </a:prstGeom>
          <a:noFill/>
        </p:spPr>
      </p:pic>
      <p:pic>
        <p:nvPicPr>
          <p:cNvPr id="46086" name="Picture 6" descr="http://nukim.org.ua/uploads/posts/2014-04/1397483822_img_4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317961"/>
            <a:ext cx="3312368" cy="2207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nmedcol.com.ua/images/fot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2520280" cy="30747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35896" y="476672"/>
            <a:ext cx="5292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Victoriana"/>
              </a:rPr>
              <a:t>НІЖИНСЬКИЙ МЕДИЧНИЙ КОЛЕДЖ </a:t>
            </a:r>
            <a:br>
              <a:rPr lang="ru-RU" sz="2800" b="1" dirty="0" smtClean="0">
                <a:solidFill>
                  <a:schemeClr val="accent1"/>
                </a:solidFill>
                <a:latin typeface="Victoriana"/>
              </a:rPr>
            </a:br>
            <a:r>
              <a:rPr lang="ru-RU" sz="2800" b="1" dirty="0" err="1" smtClean="0">
                <a:solidFill>
                  <a:schemeClr val="accent1"/>
                </a:solidFill>
                <a:latin typeface="Victoriana"/>
              </a:rPr>
              <a:t>Чернігівської</a:t>
            </a:r>
            <a:r>
              <a:rPr lang="ru-RU" sz="2800" b="1" dirty="0" smtClean="0">
                <a:solidFill>
                  <a:schemeClr val="accent1"/>
                </a:solidFill>
                <a:latin typeface="Victoriana"/>
              </a:rPr>
              <a:t> </a:t>
            </a:r>
            <a:r>
              <a:rPr lang="ru-RU" sz="2800" b="1" dirty="0" err="1" smtClean="0">
                <a:solidFill>
                  <a:schemeClr val="accent1"/>
                </a:solidFill>
                <a:latin typeface="Victoriana"/>
              </a:rPr>
              <a:t>обласної</a:t>
            </a:r>
            <a:r>
              <a:rPr lang="ru-RU" sz="2800" b="1" dirty="0" smtClean="0">
                <a:solidFill>
                  <a:schemeClr val="accent1"/>
                </a:solidFill>
                <a:latin typeface="Victoriana"/>
              </a:rPr>
              <a:t> ради</a:t>
            </a:r>
            <a:endParaRPr lang="ru-RU" sz="2800" dirty="0">
              <a:solidFill>
                <a:schemeClr val="accent1"/>
              </a:solidFill>
              <a:latin typeface="Victoriana"/>
            </a:endParaRPr>
          </a:p>
        </p:txBody>
      </p:sp>
      <p:pic>
        <p:nvPicPr>
          <p:cNvPr id="44036" name="Picture 4" descr="http://nmedcol.com.ua/images/logo.png"/>
          <p:cNvPicPr>
            <a:picLocks noChangeAspect="1" noChangeArrowheads="1"/>
          </p:cNvPicPr>
          <p:nvPr/>
        </p:nvPicPr>
        <p:blipFill>
          <a:blip r:embed="rId3" cstate="print"/>
          <a:srcRect l="5178" r="79309" b="-8382"/>
          <a:stretch>
            <a:fillRect/>
          </a:stretch>
        </p:blipFill>
        <p:spPr bwMode="auto">
          <a:xfrm>
            <a:off x="0" y="116632"/>
            <a:ext cx="1403648" cy="9807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42184" y="1916832"/>
            <a:ext cx="46622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є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державним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навчальним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закладом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комунальної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форми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власності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.</a:t>
            </a:r>
          </a:p>
          <a:p>
            <a:pPr algn="ctr"/>
            <a:endParaRPr lang="en-US" sz="2200" b="1" dirty="0" smtClean="0">
              <a:solidFill>
                <a:srgbClr val="0070C0"/>
              </a:solidFill>
              <a:latin typeface="Victoriana"/>
            </a:endParaRP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На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базі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коледжу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здійснюється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підготовка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фахівців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за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освітньо-кваліфікаційним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рівнем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молодший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спеціаліст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за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 3 </a:t>
            </a: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спеціальностями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:</a:t>
            </a:r>
          </a:p>
          <a:p>
            <a:pPr algn="ctr">
              <a:buFont typeface="Wingdings" pitchFamily="2" charset="2"/>
              <a:buChar char="ü"/>
            </a:pP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лікувальна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справа</a:t>
            </a:r>
          </a:p>
          <a:p>
            <a:pPr algn="ctr">
              <a:buFont typeface="Wingdings" pitchFamily="2" charset="2"/>
              <a:buChar char="ü"/>
            </a:pP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сестринська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справа</a:t>
            </a:r>
          </a:p>
          <a:p>
            <a:pPr algn="ctr">
              <a:buFont typeface="Wingdings" pitchFamily="2" charset="2"/>
              <a:buChar char="ü"/>
            </a:pPr>
            <a:r>
              <a:rPr lang="ru-RU" sz="2200" b="1" dirty="0" err="1" smtClean="0">
                <a:solidFill>
                  <a:srgbClr val="0070C0"/>
                </a:solidFill>
                <a:latin typeface="Victoriana"/>
              </a:rPr>
              <a:t>акушерська</a:t>
            </a:r>
            <a:r>
              <a:rPr lang="ru-RU" sz="2200" b="1" dirty="0" smtClean="0">
                <a:solidFill>
                  <a:srgbClr val="0070C0"/>
                </a:solidFill>
                <a:latin typeface="Victoriana"/>
              </a:rPr>
              <a:t> справа</a:t>
            </a:r>
            <a:endParaRPr lang="ru-RU" sz="2200" b="1" dirty="0">
              <a:solidFill>
                <a:srgbClr val="0070C0"/>
              </a:solidFill>
              <a:latin typeface="Victoriana"/>
            </a:endParaRPr>
          </a:p>
        </p:txBody>
      </p:sp>
      <p:pic>
        <p:nvPicPr>
          <p:cNvPr id="44038" name="Picture 6" descr="http://nmedcol.com.ua/uploads/images/DSC_25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3564396" cy="23762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067944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Victoriana"/>
              </a:rPr>
              <a:t>nmedcol.com.ua</a:t>
            </a:r>
            <a:endParaRPr lang="ru-RU" b="1" dirty="0">
              <a:solidFill>
                <a:srgbClr val="002060"/>
              </a:solidFill>
              <a:latin typeface="Victori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504" y="215924"/>
            <a:ext cx="5904656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Ніжинський професійний ліцей побуту та сервісу 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Victoriana"/>
              <a:ea typeface="Times New Roman" pitchFamily="18" charset="0"/>
              <a:cs typeface="Arial" pitchFamily="34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– це навчальний заклад з багатою історією та давніми традиціями. За час свого існування наш ліцей підготував тисячі висококваліфікованих працівників з різних професій.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Victoriana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На даний час проводиться підготовка спеціалістів за такими напрямками: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кухар, </a:t>
            </a:r>
            <a:r>
              <a:rPr lang="uk-UA" sz="2200" dirty="0" smtClean="0">
                <a:solidFill>
                  <a:srgbClr val="0070C0"/>
                </a:solidFill>
                <a:latin typeface="Victoriana"/>
                <a:ea typeface="Times New Roman" pitchFamily="18" charset="0"/>
                <a:cs typeface="Arial" pitchFamily="34" charset="0"/>
              </a:rPr>
              <a:t>к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ондитер, оператор комп'ютерного набору,</a:t>
            </a:r>
            <a:r>
              <a:rPr kumimoji="0" lang="uk-UA" sz="22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 с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екретар керівника (підприємства, організації, установи), агент з постачання, штукатур</a:t>
            </a:r>
            <a:r>
              <a:rPr lang="uk-UA" sz="2200" dirty="0" smtClean="0">
                <a:solidFill>
                  <a:srgbClr val="0070C0"/>
                </a:solidFill>
                <a:latin typeface="Victoriana"/>
                <a:ea typeface="Times New Roman" pitchFamily="18" charset="0"/>
                <a:cs typeface="Arial" pitchFamily="34" charset="0"/>
              </a:rPr>
              <a:t>, л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ицювальник-плиточник, продавець продовольчих та непродовольчих товарів,</a:t>
            </a:r>
            <a:r>
              <a:rPr kumimoji="0" lang="uk-UA" sz="22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 е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лектрогазозварник, монтажник санітарно-технічних систем та устаткування, електрогазозварник, швачка,</a:t>
            </a:r>
            <a:r>
              <a:rPr lang="uk-UA" sz="2200" dirty="0" smtClean="0">
                <a:solidFill>
                  <a:srgbClr val="0070C0"/>
                </a:solidFill>
                <a:latin typeface="Victoriana"/>
                <a:ea typeface="Times New Roman" pitchFamily="18" charset="0"/>
                <a:cs typeface="Arial" pitchFamily="34" charset="0"/>
              </a:rPr>
              <a:t> к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ea typeface="Times New Roman" pitchFamily="18" charset="0"/>
                <a:cs typeface="Arial" pitchFamily="34" charset="0"/>
              </a:rPr>
              <a:t>равець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Victoriana"/>
              <a:cs typeface="Arial" pitchFamily="34" charset="0"/>
            </a:endParaRPr>
          </a:p>
        </p:txBody>
      </p:sp>
      <p:pic>
        <p:nvPicPr>
          <p:cNvPr id="1026" name="Picture 2" descr="C:\Users\Admin\Desktop\9999999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60648"/>
            <a:ext cx="2897827" cy="2173040"/>
          </a:xfrm>
          <a:prstGeom prst="rect">
            <a:avLst/>
          </a:prstGeom>
          <a:noFill/>
        </p:spPr>
      </p:pic>
      <p:pic>
        <p:nvPicPr>
          <p:cNvPr id="1028" name="Picture 4" descr="C:\Users\Admin\Desktop\1 (4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492896"/>
            <a:ext cx="2891424" cy="1858342"/>
          </a:xfrm>
          <a:prstGeom prst="rect">
            <a:avLst/>
          </a:prstGeom>
          <a:noFill/>
        </p:spPr>
      </p:pic>
      <p:pic>
        <p:nvPicPr>
          <p:cNvPr id="1029" name="Picture 5" descr="C:\Users\Admin\Desktop\1 (4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486864"/>
            <a:ext cx="2952328" cy="1990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23528" y="5445224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/>
              <a:t>Ніжин</a:t>
            </a:r>
            <a:endParaRPr lang="ru-RU" sz="4800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427984" y="530352"/>
            <a:ext cx="4320480" cy="5130896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uk-UA" dirty="0" smtClean="0">
                <a:solidFill>
                  <a:srgbClr val="0070C0"/>
                </a:solidFill>
                <a:latin typeface="Victoriana"/>
              </a:rPr>
              <a:t>Ніжин належить до найдавніших міст України, витоки якого починаються  з  часів Київської Русі. </a:t>
            </a:r>
          </a:p>
          <a:p>
            <a:pPr algn="r">
              <a:buNone/>
            </a:pPr>
            <a:endParaRPr lang="uk-UA" dirty="0" smtClean="0">
              <a:solidFill>
                <a:srgbClr val="0070C0"/>
              </a:solidFill>
              <a:latin typeface="Victoriana"/>
            </a:endParaRPr>
          </a:p>
          <a:p>
            <a:pPr algn="r">
              <a:buNone/>
            </a:pPr>
            <a:r>
              <a:rPr lang="uk-UA" dirty="0" smtClean="0">
                <a:solidFill>
                  <a:srgbClr val="0070C0"/>
                </a:solidFill>
                <a:latin typeface="Victoriana"/>
              </a:rPr>
              <a:t>Про нього згадується в давньоруському літописі, а також в героїчній поемі </a:t>
            </a:r>
          </a:p>
          <a:p>
            <a:pPr algn="r">
              <a:buNone/>
            </a:pPr>
            <a:r>
              <a:rPr lang="uk-UA" dirty="0" smtClean="0">
                <a:solidFill>
                  <a:srgbClr val="0070C0"/>
                </a:solidFill>
                <a:latin typeface="Victoriana"/>
              </a:rPr>
              <a:t>"Слово о полку </a:t>
            </a:r>
            <a:r>
              <a:rPr lang="uk-UA" dirty="0" err="1" smtClean="0">
                <a:solidFill>
                  <a:srgbClr val="0070C0"/>
                </a:solidFill>
                <a:latin typeface="Victoriana"/>
              </a:rPr>
              <a:t>Ігоревім</a:t>
            </a:r>
            <a:r>
              <a:rPr lang="uk-UA" dirty="0" smtClean="0">
                <a:solidFill>
                  <a:srgbClr val="0070C0"/>
                </a:solidFill>
                <a:latin typeface="Victoriana"/>
              </a:rPr>
              <a:t>".</a:t>
            </a:r>
            <a:endParaRPr lang="ru-RU" dirty="0" smtClean="0">
              <a:solidFill>
                <a:srgbClr val="0070C0"/>
              </a:solidFill>
              <a:latin typeface="Victoriana"/>
            </a:endParaRPr>
          </a:p>
          <a:p>
            <a:pPr algn="r"/>
            <a:endParaRPr lang="ru-RU" dirty="0"/>
          </a:p>
        </p:txBody>
      </p:sp>
      <p:pic>
        <p:nvPicPr>
          <p:cNvPr id="13" name="Picture 5" descr="63-1 - Уненіж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4716016" cy="4150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https://mail.ukr.net/q/image?size=preview&amp;id=14480049900994366042;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08" name="AutoShape 4" descr="https://mail.ukr.net/attach/show/14480049900994366042/5/DSC_9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10" name="AutoShape 6" descr="https://mail.ukr.net/attach/show/14480049900994366042/5/DSC_9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4211960" y="585256"/>
            <a:ext cx="4752528" cy="58169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Ніжинський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професійний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аграрний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ліцей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Чернгівської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області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є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державним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професійно-технічним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навчальним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закладом другого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атестаційного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рівня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C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творений 27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квітня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Victorian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1944 року.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Кожного року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навчальний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заклад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навчає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понад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500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учнів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та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слухачів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для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будівельної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аграрної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та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транспортної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галузей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економіки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України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ictoriana"/>
                <a:cs typeface="Arial" pitchFamily="34" charset="0"/>
              </a:rPr>
              <a:t>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ictoriana"/>
              <a:cs typeface="Arial" pitchFamily="34" charset="0"/>
            </a:endParaRPr>
          </a:p>
        </p:txBody>
      </p:sp>
      <p:sp>
        <p:nvSpPr>
          <p:cNvPr id="47113" name="AutoShape 9" descr="https://mail.ukr.net/attach/show/14480049900994366042/3/DSC_69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4" name="Picture 10" descr="C:\Users\Admin\Downloads\DSC_9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003806" cy="2016224"/>
          </a:xfrm>
          <a:prstGeom prst="rect">
            <a:avLst/>
          </a:prstGeom>
          <a:noFill/>
        </p:spPr>
      </p:pic>
      <p:pic>
        <p:nvPicPr>
          <p:cNvPr id="47115" name="Picture 11" descr="C:\Users\Admin\Downloads\DSC_6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0859" y="2420888"/>
            <a:ext cx="3111085" cy="2088232"/>
          </a:xfrm>
          <a:prstGeom prst="rect">
            <a:avLst/>
          </a:prstGeom>
          <a:noFill/>
        </p:spPr>
      </p:pic>
      <p:pic>
        <p:nvPicPr>
          <p:cNvPr id="47116" name="Picture 12" descr="C:\Users\Admin\Downloads\DSC_7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575" y="4725144"/>
            <a:ext cx="2789249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5806440"/>
            <a:ext cx="8183880" cy="1051560"/>
          </a:xfrm>
        </p:spPr>
        <p:txBody>
          <a:bodyPr>
            <a:normAutofit fontScale="90000"/>
          </a:bodyPr>
          <a:lstStyle/>
          <a:p>
            <a:pPr algn="r"/>
            <a:r>
              <a:rPr lang="ru-RU" sz="3100" dirty="0" smtClean="0">
                <a:latin typeface="Victoriana"/>
              </a:rPr>
              <a:t>Картинна галерея </a:t>
            </a:r>
            <a:br>
              <a:rPr lang="ru-RU" sz="3100" dirty="0" smtClean="0">
                <a:latin typeface="Victoriana"/>
              </a:rPr>
            </a:br>
            <a:r>
              <a:rPr lang="ru-RU" sz="3100" dirty="0" smtClean="0">
                <a:latin typeface="Victoriana"/>
              </a:rPr>
              <a:t>Н</a:t>
            </a:r>
            <a:r>
              <a:rPr lang="uk-UA" sz="3100" dirty="0" err="1" smtClean="0">
                <a:latin typeface="Victoriana"/>
              </a:rPr>
              <a:t>іжинського</a:t>
            </a:r>
            <a:r>
              <a:rPr lang="uk-UA" sz="3100" dirty="0" smtClean="0">
                <a:latin typeface="Victoriana"/>
              </a:rPr>
              <a:t> державного університету</a:t>
            </a:r>
            <a:r>
              <a:rPr lang="ru-RU" sz="3100" dirty="0" smtClean="0">
                <a:latin typeface="Victoriana"/>
              </a:rPr>
              <a:t> – </a:t>
            </a:r>
            <a:br>
              <a:rPr lang="ru-RU" sz="3100" dirty="0" smtClean="0">
                <a:latin typeface="Victoriana"/>
              </a:rPr>
            </a:br>
            <a:r>
              <a:rPr lang="ru-RU" sz="3100" dirty="0" err="1" smtClean="0">
                <a:latin typeface="Victoriana"/>
              </a:rPr>
              <a:t>одне</a:t>
            </a:r>
            <a:r>
              <a:rPr lang="ru-RU" sz="3100" dirty="0" smtClean="0">
                <a:latin typeface="Victoriana"/>
              </a:rPr>
              <a:t> </a:t>
            </a:r>
            <a:r>
              <a:rPr lang="ru-RU" sz="3100" dirty="0" err="1" smtClean="0">
                <a:latin typeface="Victoriana"/>
              </a:rPr>
              <a:t>з</a:t>
            </a:r>
            <a:r>
              <a:rPr lang="ru-RU" sz="3100" dirty="0" smtClean="0">
                <a:latin typeface="Victoriana"/>
              </a:rPr>
              <a:t> </a:t>
            </a:r>
            <a:r>
              <a:rPr lang="ru-RU" sz="3100" dirty="0" err="1" smtClean="0">
                <a:latin typeface="Victoriana"/>
              </a:rPr>
              <a:t>найцінніших</a:t>
            </a:r>
            <a:r>
              <a:rPr lang="ru-RU" sz="3100" dirty="0" smtClean="0">
                <a:latin typeface="Victoriana"/>
              </a:rPr>
              <a:t> </a:t>
            </a:r>
            <a:r>
              <a:rPr lang="ru-RU" sz="3100" dirty="0" err="1" smtClean="0">
                <a:latin typeface="Victoriana"/>
              </a:rPr>
              <a:t>художніх</a:t>
            </a:r>
            <a:r>
              <a:rPr lang="ru-RU" sz="3100" dirty="0" smtClean="0">
                <a:latin typeface="Victoriana"/>
              </a:rPr>
              <a:t> </a:t>
            </a:r>
            <a:r>
              <a:rPr lang="ru-RU" sz="3100" dirty="0" err="1" smtClean="0">
                <a:latin typeface="Victoriana"/>
              </a:rPr>
              <a:t>зібрань</a:t>
            </a:r>
            <a:r>
              <a:rPr lang="ru-RU" sz="3100" dirty="0" smtClean="0">
                <a:latin typeface="Victoriana"/>
              </a:rPr>
              <a:t> </a:t>
            </a:r>
            <a:r>
              <a:rPr lang="ru-RU" sz="3100" dirty="0" err="1" smtClean="0">
                <a:latin typeface="Victoriana"/>
              </a:rPr>
              <a:t>України</a:t>
            </a:r>
            <a:r>
              <a:rPr lang="ru-RU" sz="3100" dirty="0" smtClean="0">
                <a:latin typeface="Victoriana"/>
              </a:rPr>
              <a:t>, у </a:t>
            </a:r>
            <a:r>
              <a:rPr lang="ru-RU" sz="3100" dirty="0" err="1" smtClean="0">
                <a:latin typeface="Victoriana"/>
              </a:rPr>
              <a:t>трьох</a:t>
            </a:r>
            <a:r>
              <a:rPr lang="ru-RU" sz="3100" dirty="0" smtClean="0">
                <a:latin typeface="Victoriana"/>
              </a:rPr>
              <a:t> залах </a:t>
            </a:r>
            <a:r>
              <a:rPr lang="ru-RU" sz="3100" dirty="0" err="1" smtClean="0">
                <a:latin typeface="Victoriana"/>
              </a:rPr>
              <a:t>якої</a:t>
            </a:r>
            <a:r>
              <a:rPr lang="ru-RU" sz="3100" dirty="0" smtClean="0">
                <a:latin typeface="Victoriana"/>
              </a:rPr>
              <a:t> представлений </a:t>
            </a:r>
            <a:r>
              <a:rPr lang="ru-RU" sz="3100" dirty="0" err="1" smtClean="0">
                <a:latin typeface="Victoriana"/>
              </a:rPr>
              <a:t>живопис</a:t>
            </a:r>
            <a:r>
              <a:rPr lang="ru-RU" sz="3100" dirty="0" smtClean="0">
                <a:latin typeface="Victoriana"/>
              </a:rPr>
              <a:t> </a:t>
            </a:r>
            <a:r>
              <a:rPr lang="ru-RU" sz="3100" dirty="0" err="1" smtClean="0">
                <a:latin typeface="Victoriana"/>
              </a:rPr>
              <a:t>різних</a:t>
            </a:r>
            <a:r>
              <a:rPr lang="ru-RU" sz="3100" dirty="0" smtClean="0">
                <a:latin typeface="Victoriana"/>
              </a:rPr>
              <a:t> </a:t>
            </a:r>
            <a:r>
              <a:rPr lang="ru-RU" sz="3100" dirty="0" err="1" smtClean="0">
                <a:latin typeface="Victoriana"/>
              </a:rPr>
              <a:t>епох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552" y="548680"/>
            <a:ext cx="8183880" cy="4187952"/>
          </a:xfrm>
        </p:spPr>
        <p:txBody>
          <a:bodyPr/>
          <a:lstStyle/>
          <a:p>
            <a:endParaRPr lang="uk-UA" dirty="0" smtClean="0"/>
          </a:p>
          <a:p>
            <a:endParaRPr lang="ru-RU" dirty="0"/>
          </a:p>
        </p:txBody>
      </p:sp>
      <p:pic>
        <p:nvPicPr>
          <p:cNvPr id="34818" name="Picture 2" descr="http://ijimv.knukim.edu.ua/vs/images/nijyn/0_nizhyn_08.jpg"/>
          <p:cNvPicPr>
            <a:picLocks noChangeAspect="1" noChangeArrowheads="1"/>
          </p:cNvPicPr>
          <p:nvPr/>
        </p:nvPicPr>
        <p:blipFill>
          <a:blip r:embed="rId2" cstate="print"/>
          <a:srcRect r="12836" b="23563"/>
          <a:stretch>
            <a:fillRect/>
          </a:stretch>
        </p:blipFill>
        <p:spPr bwMode="auto">
          <a:xfrm>
            <a:off x="144016" y="44624"/>
            <a:ext cx="4572000" cy="3384376"/>
          </a:xfrm>
          <a:prstGeom prst="rect">
            <a:avLst/>
          </a:prstGeom>
          <a:noFill/>
        </p:spPr>
      </p:pic>
      <p:pic>
        <p:nvPicPr>
          <p:cNvPr id="34820" name="Picture 4" descr="http://www.ndu.edu.ua/images/stories/story/images/kartynna_galerey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2656"/>
            <a:ext cx="3707904" cy="3448919"/>
          </a:xfrm>
          <a:prstGeom prst="rect">
            <a:avLst/>
          </a:prstGeom>
          <a:noFill/>
        </p:spPr>
      </p:pic>
      <p:pic>
        <p:nvPicPr>
          <p:cNvPr id="34822" name="Picture 6" descr="http://ndu.edu.ua/images/stories/story/images/kartynna_galere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70" y="2276872"/>
            <a:ext cx="2943994" cy="2407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183880" cy="105156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Музей </a:t>
            </a:r>
            <a:r>
              <a:rPr lang="ru-RU" dirty="0" err="1" smtClean="0"/>
              <a:t>Миколи</a:t>
            </a:r>
            <a:r>
              <a:rPr lang="ru-RU" dirty="0" smtClean="0"/>
              <a:t> Гоголя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5842" name="Picture 2" descr="C:\Users\Admin\Desktop\091109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26331" cy="2952328"/>
          </a:xfrm>
          <a:prstGeom prst="rect">
            <a:avLst/>
          </a:prstGeom>
          <a:noFill/>
        </p:spPr>
      </p:pic>
      <p:pic>
        <p:nvPicPr>
          <p:cNvPr id="35843" name="Picture 3" descr="C:\Users\Admin\Desktop\091109_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420888"/>
            <a:ext cx="4346041" cy="2898775"/>
          </a:xfrm>
          <a:prstGeom prst="rect">
            <a:avLst/>
          </a:prstGeom>
          <a:noFill/>
        </p:spPr>
      </p:pic>
      <p:pic>
        <p:nvPicPr>
          <p:cNvPr id="35845" name="Picture 5" descr="gogol_musi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2046"/>
            <a:ext cx="3419872" cy="2381250"/>
          </a:xfrm>
          <a:prstGeom prst="rect">
            <a:avLst/>
          </a:prstGeom>
          <a:noFill/>
        </p:spPr>
      </p:pic>
      <p:pic>
        <p:nvPicPr>
          <p:cNvPr id="35849" name="Picture 9" descr="http://www.fourside.ru/images/gogoln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764704"/>
            <a:ext cx="2448272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Victoriana"/>
              </a:rPr>
              <a:t>До складу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музейної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інфраструктури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Ніжинського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краєзнавчого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музею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ім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.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Спаського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І.Г.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входять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: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повнопрофільні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експозиції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історичного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відділу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відділу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«Природа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Приостер’я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»,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художнього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відділу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відділу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«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Поштова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станція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»  та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відділ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Victoriana"/>
              </a:rPr>
              <a:t>фондів</a:t>
            </a:r>
            <a:r>
              <a:rPr lang="ru-RU" sz="2400" b="1" dirty="0">
                <a:solidFill>
                  <a:srgbClr val="0070C0"/>
                </a:solidFill>
                <a:latin typeface="Victoriana"/>
              </a:rPr>
              <a:t>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Ніжинський</a:t>
            </a:r>
            <a:r>
              <a:rPr lang="ru-RU" dirty="0" smtClean="0"/>
              <a:t> </a:t>
            </a:r>
            <a:r>
              <a:rPr lang="ru-RU" dirty="0" err="1" smtClean="0"/>
              <a:t>краєзнавчий</a:t>
            </a:r>
            <a:r>
              <a:rPr lang="ru-RU" dirty="0" smtClean="0"/>
              <a:t> музей </a:t>
            </a:r>
            <a:r>
              <a:rPr lang="ru-RU" dirty="0" err="1" smtClean="0"/>
              <a:t>ім</a:t>
            </a:r>
            <a:r>
              <a:rPr lang="ru-RU" dirty="0" smtClean="0"/>
              <a:t>. </a:t>
            </a:r>
            <a:r>
              <a:rPr lang="ru-RU" dirty="0" err="1" smtClean="0"/>
              <a:t>Спаського</a:t>
            </a:r>
            <a:r>
              <a:rPr lang="ru-RU" dirty="0" smtClean="0"/>
              <a:t> І.Г.</a:t>
            </a:r>
            <a:endParaRPr lang="ru-RU" dirty="0"/>
          </a:p>
        </p:txBody>
      </p:sp>
      <p:pic>
        <p:nvPicPr>
          <p:cNvPr id="29697" name="Picture 1" descr="C:\Users\Admin\Desktop\e86d8d3c8a62223a3113d7591485e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0"/>
            <a:ext cx="3714750" cy="2771775"/>
          </a:xfrm>
          <a:prstGeom prst="rect">
            <a:avLst/>
          </a:prstGeom>
          <a:noFill/>
        </p:spPr>
      </p:pic>
      <p:pic>
        <p:nvPicPr>
          <p:cNvPr id="29698" name="Picture 2" descr="C:\Users\Admin\Desktop\34246219e872699369ced5b020cfce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861048"/>
            <a:ext cx="2510383" cy="1611141"/>
          </a:xfrm>
          <a:prstGeom prst="rect">
            <a:avLst/>
          </a:prstGeom>
          <a:noFill/>
        </p:spPr>
      </p:pic>
      <p:pic>
        <p:nvPicPr>
          <p:cNvPr id="29699" name="Picture 3" descr="C:\Users\Admin\Desktop\921ab02c7deacd0e8c3a1370c877c40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492896"/>
            <a:ext cx="3090754" cy="201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4077072"/>
            <a:ext cx="77724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Victoriana"/>
              </a:rPr>
              <a:t>Місто підтримує першість у багатьох історико-культурних </a:t>
            </a:r>
            <a:r>
              <a:rPr lang="uk-UA" dirty="0" err="1" smtClean="0">
                <a:latin typeface="Victoriana"/>
              </a:rPr>
              <a:t>візіях</a:t>
            </a:r>
            <a:r>
              <a:rPr lang="uk-UA" dirty="0" smtClean="0">
                <a:latin typeface="Victoriana"/>
              </a:rPr>
              <a:t>: </a:t>
            </a:r>
            <a:br>
              <a:rPr lang="uk-UA" dirty="0" smtClean="0">
                <a:latin typeface="Victoriana"/>
              </a:rPr>
            </a:br>
            <a:r>
              <a:rPr lang="uk-UA" dirty="0" smtClean="0">
                <a:latin typeface="Victoriana"/>
              </a:rPr>
              <a:t>перший пам’ятник М.Гоголю, перша діюча аптека на Лівобережжі, </a:t>
            </a:r>
            <a:br>
              <a:rPr lang="uk-UA" dirty="0" smtClean="0">
                <a:latin typeface="Victoriana"/>
              </a:rPr>
            </a:br>
            <a:r>
              <a:rPr lang="uk-UA" dirty="0" smtClean="0">
                <a:latin typeface="Victoriana"/>
              </a:rPr>
              <a:t>перший Музей рідкісної книги</a:t>
            </a:r>
            <a:endParaRPr lang="ru-RU" dirty="0">
              <a:latin typeface="Victoriana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djh"/>
          <p:cNvPicPr>
            <a:picLocks noChangeAspect="1" noChangeArrowheads="1"/>
          </p:cNvPicPr>
          <p:nvPr/>
        </p:nvPicPr>
        <p:blipFill>
          <a:blip r:embed="rId2" cstate="print"/>
          <a:srcRect l="16879" t="4774" r="17295" b="6908"/>
          <a:stretch>
            <a:fillRect/>
          </a:stretch>
        </p:blipFill>
        <p:spPr bwMode="auto">
          <a:xfrm>
            <a:off x="611560" y="188640"/>
            <a:ext cx="3744416" cy="3438749"/>
          </a:xfrm>
          <a:prstGeom prst="rect">
            <a:avLst/>
          </a:prstGeom>
          <a:noFill/>
        </p:spPr>
      </p:pic>
      <p:pic>
        <p:nvPicPr>
          <p:cNvPr id="25602" name="Picture 2" descr="http://newvv.net/images/stories/photoreport/resized/304/1332286271_1512_n_gogol.jpg"/>
          <p:cNvPicPr>
            <a:picLocks noChangeAspect="1" noChangeArrowheads="1"/>
          </p:cNvPicPr>
          <p:nvPr/>
        </p:nvPicPr>
        <p:blipFill>
          <a:blip r:embed="rId3" cstate="print"/>
          <a:srcRect l="7979" t="8997" r="-2477" b="11199"/>
          <a:stretch>
            <a:fillRect/>
          </a:stretch>
        </p:blipFill>
        <p:spPr bwMode="auto">
          <a:xfrm>
            <a:off x="4499992" y="1340768"/>
            <a:ext cx="4064968" cy="50405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3861048"/>
            <a:ext cx="3888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0070C0"/>
                </a:solidFill>
                <a:latin typeface="Victoriana"/>
              </a:rPr>
              <a:t>В 1881 році на народні кошти, в міському парку був </a:t>
            </a:r>
            <a:r>
              <a:rPr lang="uk-UA" sz="2400" dirty="0" smtClean="0">
                <a:solidFill>
                  <a:srgbClr val="0070C0"/>
                </a:solidFill>
                <a:latin typeface="Victoriana"/>
              </a:rPr>
              <a:t>споруджений </a:t>
            </a:r>
            <a:r>
              <a:rPr lang="uk-UA" sz="2400" dirty="0">
                <a:solidFill>
                  <a:srgbClr val="0070C0"/>
                </a:solidFill>
                <a:latin typeface="Victoriana"/>
              </a:rPr>
              <a:t>перший в Росії пам’ятник Миколі Гоголю роботи талановитого </a:t>
            </a:r>
            <a:r>
              <a:rPr lang="uk-UA" sz="2400" dirty="0" smtClean="0">
                <a:solidFill>
                  <a:srgbClr val="0070C0"/>
                </a:solidFill>
                <a:latin typeface="Victoriana"/>
              </a:rPr>
              <a:t>скульптора  </a:t>
            </a:r>
            <a:r>
              <a:rPr lang="uk-UA" sz="2400" dirty="0">
                <a:solidFill>
                  <a:srgbClr val="0070C0"/>
                </a:solidFill>
                <a:latin typeface="Victoriana"/>
              </a:rPr>
              <a:t>П.П.Забіли. </a:t>
            </a:r>
            <a:endParaRPr lang="ru-RU" sz="2400" dirty="0">
              <a:solidFill>
                <a:srgbClr val="0070C0"/>
              </a:solidFill>
              <a:latin typeface="Victori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аптека 18 века Б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0"/>
            <a:ext cx="5292080" cy="3969979"/>
          </a:xfrm>
          <a:prstGeom prst="rect">
            <a:avLst/>
          </a:prstGeom>
          <a:noFill/>
        </p:spPr>
      </p:pic>
      <p:pic>
        <p:nvPicPr>
          <p:cNvPr id="28674" name="Picture 2" descr="http://orbis.in.ua/travels/2011-ukr-sev2/9f149c301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536504" cy="32403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576" y="4509120"/>
            <a:ext cx="7740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Victoriana"/>
              </a:rPr>
              <a:t>У 1777 р. аптеку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відкрив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відставний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лікар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Ізюмського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Гусарського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полку Михайло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Лігда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,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ніжинський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грек за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походженням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. Вона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була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єдиною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в</a:t>
            </a:r>
            <a:r>
              <a:rPr lang="ru-RU" sz="2400" dirty="0" err="1">
                <a:solidFill>
                  <a:srgbClr val="0070C0"/>
                </a:solidFill>
                <a:latin typeface="Victoriana"/>
                <a:hlinkClick r:id="rId4" tooltip="Чернігівське намісництво"/>
              </a:rPr>
              <a:t>Чернігівському</a:t>
            </a:r>
            <a:r>
              <a:rPr lang="ru-RU" sz="2400" dirty="0">
                <a:solidFill>
                  <a:srgbClr val="0070C0"/>
                </a:solidFill>
                <a:latin typeface="Victoriana"/>
                <a:hlinkClick r:id="rId4" tooltip="Чернігівське намісництво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Victoriana"/>
                <a:hlinkClick r:id="rId4" tooltip="Чернігівське намісництво"/>
              </a:rPr>
              <a:t>намісництві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. Для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неї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було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збудоване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спеціальне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приміщення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, яке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збереглося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до </a:t>
            </a:r>
            <a:r>
              <a:rPr lang="ru-RU" sz="2400" dirty="0" err="1">
                <a:solidFill>
                  <a:srgbClr val="0070C0"/>
                </a:solidFill>
                <a:latin typeface="Victoriana"/>
              </a:rPr>
              <a:t>нашого</a:t>
            </a:r>
            <a:r>
              <a:rPr lang="ru-RU" sz="2400" dirty="0">
                <a:solidFill>
                  <a:srgbClr val="0070C0"/>
                </a:solidFill>
                <a:latin typeface="Victoriana"/>
              </a:rPr>
              <a:t> часу.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67544" y="260648"/>
            <a:ext cx="828092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600" dirty="0" smtClean="0">
                <a:solidFill>
                  <a:srgbClr val="0070C0"/>
                </a:solidFill>
                <a:latin typeface="Victoriana"/>
              </a:rPr>
              <a:t>В центрі Ніжина, на другому поверсі старовинної будівлі колишнього купецького зібрання, де зараз розташувалася фундаментальна бібліотека </a:t>
            </a:r>
          </a:p>
          <a:p>
            <a:pPr algn="ctr">
              <a:buNone/>
            </a:pPr>
            <a:r>
              <a:rPr lang="uk-UA" sz="2600" dirty="0" smtClean="0">
                <a:solidFill>
                  <a:srgbClr val="0070C0"/>
                </a:solidFill>
                <a:latin typeface="Victoriana"/>
              </a:rPr>
              <a:t>Ніжинського державного університету імені Миколи Гоголя, знаходиться</a:t>
            </a:r>
          </a:p>
          <a:p>
            <a:pPr algn="ctr">
              <a:buNone/>
            </a:pPr>
            <a:r>
              <a:rPr lang="uk-UA" sz="2600" dirty="0" smtClean="0">
                <a:solidFill>
                  <a:srgbClr val="0070C0"/>
                </a:solidFill>
                <a:latin typeface="Victoriana"/>
              </a:rPr>
              <a:t> </a:t>
            </a:r>
            <a:r>
              <a:rPr lang="uk-UA" sz="2600" dirty="0" smtClean="0">
                <a:solidFill>
                  <a:srgbClr val="0070C0"/>
                </a:solidFill>
                <a:latin typeface="Victoriana"/>
                <a:hlinkClick r:id="rId2"/>
              </a:rPr>
              <a:t>Музей рідкісної книги імені Г.П.Васильківського</a:t>
            </a:r>
            <a:r>
              <a:rPr lang="uk-UA" sz="2600" dirty="0" smtClean="0">
                <a:solidFill>
                  <a:srgbClr val="0070C0"/>
                </a:solidFill>
                <a:latin typeface="Victoriana"/>
              </a:rPr>
              <a:t>.</a:t>
            </a:r>
          </a:p>
          <a:p>
            <a:pPr algn="ctr">
              <a:buNone/>
            </a:pPr>
            <a:endParaRPr lang="uk-UA" sz="2600" dirty="0" smtClean="0">
              <a:solidFill>
                <a:srgbClr val="0070C0"/>
              </a:solidFill>
              <a:latin typeface="Victoriana"/>
            </a:endParaRPr>
          </a:p>
        </p:txBody>
      </p:sp>
      <p:pic>
        <p:nvPicPr>
          <p:cNvPr id="5" name="Picture 7" descr="D:\CC\have done\2015\letters\історичні будівлі на декомунізацію\Гоголя, 4\DSC0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999682"/>
            <a:ext cx="4651449" cy="3381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Достопримечательность Музей редкой книги, Нежи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429000"/>
            <a:ext cx="4267200" cy="2838450"/>
          </a:xfrm>
          <a:prstGeom prst="rect">
            <a:avLst/>
          </a:prstGeom>
          <a:noFill/>
        </p:spPr>
      </p:pic>
      <p:pic>
        <p:nvPicPr>
          <p:cNvPr id="27652" name="Picture 4" descr="Достопримечательность Музей редкой книги, Неж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20688"/>
            <a:ext cx="4051176" cy="2600325"/>
          </a:xfrm>
          <a:prstGeom prst="rect">
            <a:avLst/>
          </a:prstGeom>
          <a:noFill/>
        </p:spPr>
      </p:pic>
      <p:pic>
        <p:nvPicPr>
          <p:cNvPr id="27654" name="Picture 6" descr="Достопримечательность Музей редкой книги, Нежи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645024"/>
            <a:ext cx="2178818" cy="29523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36512" y="548680"/>
            <a:ext cx="49685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000" dirty="0" smtClean="0">
                <a:solidFill>
                  <a:srgbClr val="0070C0"/>
                </a:solidFill>
                <a:latin typeface="Victoriana"/>
              </a:rPr>
              <a:t>Відвідувача відразу вражає атмосфера музею: запах старого паперу, величезні фоліанти у шкіряних та пергаментних палітурках із золотим тисненням, припалі віковим порохом незвичайного велетенського формату обкладинки, видрукувані червоної кіновар’ю вигадливі кириличні заголовки, суворі, наче вишикувані на плацу, рядки готичних текстів</a:t>
            </a:r>
            <a:endParaRPr lang="ru-RU" sz="2000" dirty="0">
              <a:solidFill>
                <a:srgbClr val="0070C0"/>
              </a:solidFill>
              <a:latin typeface="Victori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55576" y="5029200"/>
            <a:ext cx="7772400" cy="1828800"/>
          </a:xfrm>
        </p:spPr>
        <p:txBody>
          <a:bodyPr>
            <a:normAutofit fontScale="90000"/>
          </a:bodyPr>
          <a:lstStyle/>
          <a:p>
            <a:pPr lvl="0" algn="ctr"/>
            <a:r>
              <a:rPr lang="uk-UA" sz="4000" dirty="0" smtClean="0">
                <a:latin typeface="Victoriana"/>
              </a:rPr>
              <a:t>Саме в Ніжині зберігся вражаючий двохсотлітній ансамбль Поштової станції – єдиної, що збереглась на Україні.</a:t>
            </a:r>
            <a:br>
              <a:rPr lang="uk-UA" sz="4000" dirty="0" smtClean="0">
                <a:latin typeface="Victoriana"/>
              </a:rPr>
            </a:br>
            <a:r>
              <a:rPr lang="uk-UA" sz="4000" dirty="0" smtClean="0">
                <a:latin typeface="Victoriana"/>
              </a:rPr>
              <a:t> </a:t>
            </a:r>
            <a:br>
              <a:rPr lang="uk-UA" sz="4000" dirty="0" smtClean="0">
                <a:latin typeface="Victoriana"/>
              </a:rPr>
            </a:br>
            <a:r>
              <a:rPr lang="uk-UA" sz="4000" dirty="0" smtClean="0">
                <a:latin typeface="Victoriana"/>
              </a:rPr>
              <a:t>Велика плеяда  імен видатних українських та світових діячів, пов’язана з цією перлиною культурної спадщини Лівобережжя.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89240"/>
            <a:ext cx="8183880" cy="1051560"/>
          </a:xfrm>
        </p:spPr>
        <p:txBody>
          <a:bodyPr>
            <a:normAutofit/>
          </a:bodyPr>
          <a:lstStyle/>
          <a:p>
            <a:pPr algn="r"/>
            <a:r>
              <a:rPr lang="uk-UA" sz="4800" dirty="0" smtClean="0"/>
              <a:t>Ніжин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530352"/>
            <a:ext cx="4266760" cy="438912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400" dirty="0" smtClean="0">
                <a:solidFill>
                  <a:srgbClr val="0070C0"/>
                </a:solidFill>
                <a:latin typeface="Victoriana"/>
              </a:rPr>
              <a:t>Древній Ніжин був важливим пунктом на торгівельному шляху Львів-Київ-Москва, головним торгово-економічним центром Лівобережної України,  центром найбільшого на Україні Ніжинського козацького полку, що включав 35 сотенних містечок, вузлом поштових трактів, що зв’язували Київ  з Москвою і Санкт-Петербургом.</a:t>
            </a:r>
            <a:endParaRPr lang="ru-RU" sz="2400" dirty="0">
              <a:solidFill>
                <a:srgbClr val="0070C0"/>
              </a:solidFill>
              <a:latin typeface="Victoriana"/>
            </a:endParaRPr>
          </a:p>
        </p:txBody>
      </p:sp>
      <p:pic>
        <p:nvPicPr>
          <p:cNvPr id="5" name="Picture 5" descr="0016 Карт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852936"/>
            <a:ext cx="3930650" cy="3142299"/>
          </a:xfrm>
          <a:prstGeom prst="rect">
            <a:avLst/>
          </a:prstGeom>
          <a:noFill/>
        </p:spPr>
      </p:pic>
      <p:pic>
        <p:nvPicPr>
          <p:cNvPr id="7" name="Picture 3" descr="C:\Users\Admin\Desktop\ГЕРБ НІЖИНА\7748_maket_ready_rast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60648"/>
            <a:ext cx="2376264" cy="2630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183880" cy="1051560"/>
          </a:xfrm>
        </p:spPr>
        <p:txBody>
          <a:bodyPr/>
          <a:lstStyle/>
          <a:p>
            <a:pPr algn="ctr"/>
            <a:r>
              <a:rPr lang="uk-UA" dirty="0" smtClean="0"/>
              <a:t>Поштова  станція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505888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sz="3100" dirty="0" smtClean="0">
                <a:solidFill>
                  <a:srgbClr val="0070C0"/>
                </a:solidFill>
                <a:latin typeface="Victoriana"/>
              </a:rPr>
              <a:t>В різний час на Ніжинській поштовій станції серед численних подорожуючих зупинялось багато видатних діячів культури </a:t>
            </a:r>
          </a:p>
          <a:p>
            <a:pPr algn="ctr"/>
            <a:endParaRPr lang="uk-UA" dirty="0" smtClean="0">
              <a:solidFill>
                <a:srgbClr val="0070C0"/>
              </a:solidFill>
              <a:latin typeface="Victoriana"/>
            </a:endParaRPr>
          </a:p>
          <a:p>
            <a:pPr algn="ctr"/>
            <a:r>
              <a:rPr lang="uk-UA" dirty="0" smtClean="0">
                <a:solidFill>
                  <a:srgbClr val="0070C0"/>
                </a:solidFill>
                <a:latin typeface="Victoriana"/>
              </a:rPr>
              <a:t>М.В.Ломоносов (І733р.), Д.І.Фонвізін (І786р.), О.С.Пушкін (І824р.), О.С.Грибоєдов (І825р.), М.В.Гоголь (І828р.),</a:t>
            </a:r>
          </a:p>
          <a:p>
            <a:pPr algn="ctr"/>
            <a:r>
              <a:rPr lang="uk-UA" dirty="0" smtClean="0">
                <a:solidFill>
                  <a:srgbClr val="0070C0"/>
                </a:solidFill>
                <a:latin typeface="Victoriana"/>
              </a:rPr>
              <a:t> М.І.</a:t>
            </a:r>
            <a:r>
              <a:rPr lang="uk-UA" dirty="0" err="1" smtClean="0">
                <a:solidFill>
                  <a:srgbClr val="0070C0"/>
                </a:solidFill>
                <a:latin typeface="Victoriana"/>
              </a:rPr>
              <a:t>Глінка</a:t>
            </a:r>
            <a:r>
              <a:rPr lang="uk-UA" dirty="0" smtClean="0">
                <a:solidFill>
                  <a:srgbClr val="0070C0"/>
                </a:solidFill>
                <a:latin typeface="Victoriana"/>
              </a:rPr>
              <a:t> (І838р.), Т.Г.Шевченко (І846р.), М.С.</a:t>
            </a:r>
            <a:r>
              <a:rPr lang="uk-UA" dirty="0" err="1" smtClean="0">
                <a:solidFill>
                  <a:srgbClr val="0070C0"/>
                </a:solidFill>
                <a:latin typeface="Victoriana"/>
              </a:rPr>
              <a:t>Лесков</a:t>
            </a:r>
            <a:r>
              <a:rPr lang="uk-UA" dirty="0" smtClean="0">
                <a:solidFill>
                  <a:srgbClr val="0070C0"/>
                </a:solidFill>
                <a:latin typeface="Victoriana"/>
              </a:rPr>
              <a:t> (І849р.), 0.В.Маркевич (І85Ір.), </a:t>
            </a:r>
          </a:p>
          <a:p>
            <a:pPr algn="ctr"/>
            <a:r>
              <a:rPr lang="uk-UA" dirty="0" smtClean="0">
                <a:solidFill>
                  <a:srgbClr val="0070C0"/>
                </a:solidFill>
                <a:latin typeface="Victoriana"/>
              </a:rPr>
              <a:t>Марко Вовчок (І858р.) і багато інших</a:t>
            </a:r>
            <a:endParaRPr lang="ru-RU" dirty="0">
              <a:solidFill>
                <a:srgbClr val="0070C0"/>
              </a:solidFill>
              <a:latin typeface="Victoriana"/>
            </a:endParaRPr>
          </a:p>
        </p:txBody>
      </p:sp>
      <p:pic>
        <p:nvPicPr>
          <p:cNvPr id="4" name="Picture 4" descr="IMG_9147"/>
          <p:cNvPicPr>
            <a:picLocks noChangeAspect="1" noChangeArrowheads="1"/>
          </p:cNvPicPr>
          <p:nvPr/>
        </p:nvPicPr>
        <p:blipFill>
          <a:blip r:embed="rId2" cstate="print"/>
          <a:srcRect b="13966"/>
          <a:stretch>
            <a:fillRect/>
          </a:stretch>
        </p:blipFill>
        <p:spPr bwMode="auto">
          <a:xfrm>
            <a:off x="395536" y="188640"/>
            <a:ext cx="3672408" cy="3085936"/>
          </a:xfrm>
          <a:prstGeom prst="rect">
            <a:avLst/>
          </a:prstGeom>
          <a:noFill/>
        </p:spPr>
      </p:pic>
      <p:pic>
        <p:nvPicPr>
          <p:cNvPr id="36866" name="Picture 2" descr="http://img0.liveinternet.ru/images/attach/c/2/71/334/71334064_Izobrazhenie_162.jpg"/>
          <p:cNvPicPr>
            <a:picLocks noChangeAspect="1" noChangeArrowheads="1"/>
          </p:cNvPicPr>
          <p:nvPr/>
        </p:nvPicPr>
        <p:blipFill>
          <a:blip r:embed="rId3" cstate="print"/>
          <a:srcRect r="641" b="19361"/>
          <a:stretch>
            <a:fillRect/>
          </a:stretch>
        </p:blipFill>
        <p:spPr bwMode="auto">
          <a:xfrm>
            <a:off x="251520" y="2924944"/>
            <a:ext cx="4613655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sightseen.turistua.com/pictures/obj/muzej_konnoj_pochty_nezhin_-_ekspoziciya-5135.jpg"/>
          <p:cNvPicPr>
            <a:picLocks noChangeAspect="1" noChangeArrowheads="1"/>
          </p:cNvPicPr>
          <p:nvPr/>
        </p:nvPicPr>
        <p:blipFill>
          <a:blip r:embed="rId2" cstate="print"/>
          <a:srcRect l="12096" t="20160"/>
          <a:stretch>
            <a:fillRect/>
          </a:stretch>
        </p:blipFill>
        <p:spPr bwMode="auto">
          <a:xfrm>
            <a:off x="5004048" y="692696"/>
            <a:ext cx="3699772" cy="2520280"/>
          </a:xfrm>
          <a:prstGeom prst="rect">
            <a:avLst/>
          </a:prstGeom>
          <a:noFill/>
        </p:spPr>
      </p:pic>
      <p:pic>
        <p:nvPicPr>
          <p:cNvPr id="31748" name="Picture 4" descr="http://os1.i.ua/3/1/2917314_ffcdfa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37011"/>
            <a:ext cx="4176464" cy="3132349"/>
          </a:xfrm>
          <a:prstGeom prst="rect">
            <a:avLst/>
          </a:prstGeom>
          <a:noFill/>
        </p:spPr>
      </p:pic>
      <p:pic>
        <p:nvPicPr>
          <p:cNvPr id="31750" name="Picture 6" descr="http://newvv.net/images/stories/photoreport/resized/273/1239705478_090414_poste07.jpg"/>
          <p:cNvPicPr>
            <a:picLocks noChangeAspect="1" noChangeArrowheads="1"/>
          </p:cNvPicPr>
          <p:nvPr/>
        </p:nvPicPr>
        <p:blipFill>
          <a:blip r:embed="rId4" cstate="print"/>
          <a:srcRect r="7527" b="14341"/>
          <a:stretch>
            <a:fillRect/>
          </a:stretch>
        </p:blipFill>
        <p:spPr bwMode="auto">
          <a:xfrm>
            <a:off x="4860032" y="3501008"/>
            <a:ext cx="4071725" cy="30243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404664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dirty="0">
                <a:solidFill>
                  <a:srgbClr val="0070C0"/>
                </a:solidFill>
                <a:latin typeface="Victoriana"/>
              </a:rPr>
              <a:t>В окремому залі відтворено інтер’єр робочого місця станційного наглядача - старовинний стіл, стільці, рахівниця, поштові прилади, старовинний настінний годинник і дзеркало XIX ст. з різьбою роботи місцевого майстра; куточок для проїжджаючих з самоваром, чайним посудом, меблями, дорожні валізи, скрині</a:t>
            </a:r>
            <a:endParaRPr lang="ru-RU" sz="2000" dirty="0">
              <a:solidFill>
                <a:srgbClr val="0070C0"/>
              </a:solidFill>
              <a:latin typeface="Victori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11560" y="4509120"/>
            <a:ext cx="77724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dirty="0" smtClean="0">
                <a:latin typeface="Victoriana"/>
              </a:rPr>
              <a:t>Понад 20 років Ніжинська міська рада та її виконавчий комітет  працює над створенням Державного </a:t>
            </a:r>
            <a:r>
              <a:rPr lang="uk-UA" sz="3100" dirty="0" err="1" smtClean="0">
                <a:latin typeface="Victoriana"/>
              </a:rPr>
              <a:t>історико</a:t>
            </a:r>
            <a:r>
              <a:rPr lang="uk-UA" sz="3100" dirty="0" smtClean="0">
                <a:latin typeface="Victoriana"/>
              </a:rPr>
              <a:t> - архітектурного заповідника «Древній Ніжин». Це дасть можливість  представити Ніжин, як місто, що відіграло значну історичну роль в становленні української державності та розвитку національної культури, відновити  та реконструювати історичний   центр  міста Ніжина,  залучити до міста  нові інвестиційні проекти, розвинути   туристичну  інфраструктуру.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1010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2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772400" cy="1828800"/>
          </a:xfrm>
        </p:spPr>
        <p:txBody>
          <a:bodyPr/>
          <a:lstStyle/>
          <a:p>
            <a:pPr algn="ctr"/>
            <a:r>
              <a:rPr lang="uk-UA" dirty="0" smtClean="0"/>
              <a:t>Дякую за увагу!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3568" y="4005064"/>
            <a:ext cx="8098096" cy="1760192"/>
          </a:xfrm>
        </p:spPr>
        <p:txBody>
          <a:bodyPr>
            <a:normAutofit/>
          </a:bodyPr>
          <a:lstStyle/>
          <a:p>
            <a:pPr algn="ctr"/>
            <a:r>
              <a:rPr lang="uk-UA" sz="3200" b="1" u="sng" dirty="0" smtClean="0">
                <a:solidFill>
                  <a:srgbClr val="0070C0"/>
                </a:solidFill>
                <a:latin typeface="Victoriana"/>
              </a:rPr>
              <a:t>Ніжин –  місто,  </a:t>
            </a:r>
            <a:endParaRPr lang="en-US" sz="3200" b="1" u="sng" dirty="0" smtClean="0">
              <a:solidFill>
                <a:srgbClr val="0070C0"/>
              </a:solidFill>
              <a:latin typeface="Victoriana"/>
            </a:endParaRPr>
          </a:p>
          <a:p>
            <a:pPr algn="ctr"/>
            <a:r>
              <a:rPr lang="uk-UA" sz="3200" b="1" u="sng" dirty="0" smtClean="0">
                <a:solidFill>
                  <a:srgbClr val="0070C0"/>
                </a:solidFill>
                <a:latin typeface="Victoriana"/>
              </a:rPr>
              <a:t>перебування в якому</a:t>
            </a:r>
            <a:endParaRPr lang="en-US" sz="3200" b="1" u="sng" dirty="0" smtClean="0">
              <a:solidFill>
                <a:srgbClr val="0070C0"/>
              </a:solidFill>
              <a:latin typeface="Victoriana"/>
            </a:endParaRPr>
          </a:p>
          <a:p>
            <a:pPr algn="ctr"/>
            <a:r>
              <a:rPr lang="uk-UA" sz="3200" b="1" u="sng" dirty="0" smtClean="0">
                <a:solidFill>
                  <a:srgbClr val="0070C0"/>
                </a:solidFill>
                <a:latin typeface="Victoriana"/>
              </a:rPr>
              <a:t> – це  подарунок для тебе!</a:t>
            </a:r>
            <a:endParaRPr lang="ru-RU" sz="3200" dirty="0">
              <a:solidFill>
                <a:srgbClr val="0070C0"/>
              </a:solidFill>
              <a:latin typeface="Victori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7984" y="5373216"/>
            <a:ext cx="4355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rgbClr val="0070C0"/>
                </a:solidFill>
                <a:latin typeface="Victoriana"/>
              </a:rPr>
              <a:t>Презентацію розробила і підготувала спеціаліст управління культури і туризму Ніжинської міської ради</a:t>
            </a:r>
          </a:p>
          <a:p>
            <a:r>
              <a:rPr lang="uk-UA" sz="1600" dirty="0" err="1" smtClean="0">
                <a:solidFill>
                  <a:srgbClr val="0070C0"/>
                </a:solidFill>
                <a:latin typeface="Victoriana"/>
              </a:rPr>
              <a:t>Сімкіна</a:t>
            </a:r>
            <a:r>
              <a:rPr lang="uk-UA" sz="1600" dirty="0" smtClean="0">
                <a:solidFill>
                  <a:srgbClr val="0070C0"/>
                </a:solidFill>
                <a:latin typeface="Victoriana"/>
              </a:rPr>
              <a:t> О.В.</a:t>
            </a:r>
          </a:p>
          <a:p>
            <a:endParaRPr lang="uk-UA" sz="1600" dirty="0" smtClean="0">
              <a:solidFill>
                <a:srgbClr val="0070C0"/>
              </a:solidFill>
              <a:latin typeface="Victoriana"/>
            </a:endParaRPr>
          </a:p>
          <a:p>
            <a:r>
              <a:rPr lang="uk-UA" sz="1600" dirty="0" smtClean="0">
                <a:solidFill>
                  <a:srgbClr val="0070C0"/>
                </a:solidFill>
                <a:latin typeface="Victoriana"/>
              </a:rPr>
              <a:t>Контактні телефони: (04631) 2-35-51</a:t>
            </a:r>
            <a:endParaRPr lang="ru-RU" sz="1600" dirty="0">
              <a:solidFill>
                <a:srgbClr val="0070C0"/>
              </a:solidFill>
              <a:latin typeface="Victoriana"/>
            </a:endParaRPr>
          </a:p>
        </p:txBody>
      </p:sp>
      <p:pic>
        <p:nvPicPr>
          <p:cNvPr id="7" name="Picture 5" descr="sdf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531" y="620688"/>
            <a:ext cx="7671121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vjh"/>
          <p:cNvPicPr>
            <a:picLocks noChangeAspect="1" noChangeArrowheads="1"/>
          </p:cNvPicPr>
          <p:nvPr/>
        </p:nvPicPr>
        <p:blipFill>
          <a:blip r:embed="rId2" cstate="print"/>
          <a:srcRect r="53178" b="769"/>
          <a:stretch>
            <a:fillRect/>
          </a:stretch>
        </p:blipFill>
        <p:spPr bwMode="auto">
          <a:xfrm>
            <a:off x="179512" y="188640"/>
            <a:ext cx="3834426" cy="5112568"/>
          </a:xfrm>
          <a:prstGeom prst="rect">
            <a:avLst/>
          </a:prstGeom>
          <a:noFill/>
        </p:spPr>
      </p:pic>
      <p:pic>
        <p:nvPicPr>
          <p:cNvPr id="6" name="Picture 4" descr="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3923928" cy="2421136"/>
          </a:xfrm>
          <a:prstGeom prst="rect">
            <a:avLst/>
          </a:prstGeom>
          <a:noFill/>
        </p:spPr>
      </p:pic>
      <p:pic>
        <p:nvPicPr>
          <p:cNvPr id="7" name="Picture 4" descr="cdvjhdj"/>
          <p:cNvPicPr>
            <a:picLocks noChangeAspect="1" noChangeArrowheads="1"/>
          </p:cNvPicPr>
          <p:nvPr/>
        </p:nvPicPr>
        <p:blipFill>
          <a:blip r:embed="rId4" cstate="print"/>
          <a:srcRect l="8717" t="13698" r="6055" b="19181"/>
          <a:stretch>
            <a:fillRect/>
          </a:stretch>
        </p:blipFill>
        <p:spPr bwMode="auto">
          <a:xfrm>
            <a:off x="611560" y="3861048"/>
            <a:ext cx="5076056" cy="2826440"/>
          </a:xfrm>
          <a:prstGeom prst="rect">
            <a:avLst/>
          </a:prstGeom>
          <a:noFill/>
        </p:spPr>
      </p:pic>
      <p:pic>
        <p:nvPicPr>
          <p:cNvPr id="8" name="Picture 4" descr="0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375" y="4149080"/>
            <a:ext cx="3096097" cy="218937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67944" y="263691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dirty="0">
                <a:solidFill>
                  <a:srgbClr val="0070C0"/>
                </a:solidFill>
                <a:latin typeface="Victoriana"/>
              </a:rPr>
              <a:t>В першій половині XIX ст. Ніжин перетворився в один із значних культурних центрів України.</a:t>
            </a:r>
            <a:endParaRPr lang="ru-RU" sz="2400" dirty="0">
              <a:solidFill>
                <a:srgbClr val="0070C0"/>
              </a:solidFill>
              <a:latin typeface="Victori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rgbClr val="0070C0"/>
                </a:solidFill>
                <a:latin typeface="Victoriana"/>
              </a:rPr>
              <a:t>Місто Ніжин</a:t>
            </a:r>
            <a:endParaRPr lang="ru-RU" sz="5400" b="1" dirty="0">
              <a:solidFill>
                <a:srgbClr val="0070C0"/>
              </a:solidFill>
              <a:latin typeface="Victoriana"/>
            </a:endParaRPr>
          </a:p>
        </p:txBody>
      </p:sp>
      <p:pic>
        <p:nvPicPr>
          <p:cNvPr id="12" name="Содержимое 11" descr="Боярина Івана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3960440" cy="4464496"/>
          </a:xfrm>
        </p:spPr>
      </p:pic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427984" y="530352"/>
            <a:ext cx="4259296" cy="438912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en-US" sz="2800" dirty="0" smtClean="0">
              <a:solidFill>
                <a:schemeClr val="tx2">
                  <a:lumMod val="50000"/>
                </a:schemeClr>
              </a:solidFill>
              <a:latin typeface="Victoriana"/>
            </a:endParaRPr>
          </a:p>
          <a:p>
            <a:pPr algn="ctr">
              <a:buNone/>
            </a:pPr>
            <a:r>
              <a:rPr lang="uk-UA" sz="3000" dirty="0" smtClean="0">
                <a:solidFill>
                  <a:srgbClr val="0070C0"/>
                </a:solidFill>
                <a:latin typeface="Victoriana"/>
              </a:rPr>
              <a:t>Місто Ніжин</a:t>
            </a:r>
          </a:p>
          <a:p>
            <a:pPr algn="ctr">
              <a:buNone/>
            </a:pPr>
            <a:r>
              <a:rPr lang="uk-UA" sz="3000" dirty="0" smtClean="0">
                <a:solidFill>
                  <a:srgbClr val="0070C0"/>
                </a:solidFill>
                <a:latin typeface="Victoriana"/>
              </a:rPr>
              <a:t> </a:t>
            </a:r>
            <a:endParaRPr lang="en-US" sz="3000" dirty="0" smtClean="0">
              <a:solidFill>
                <a:srgbClr val="0070C0"/>
              </a:solidFill>
              <a:latin typeface="Victoriana"/>
            </a:endParaRPr>
          </a:p>
          <a:p>
            <a:pPr algn="ctr">
              <a:buNone/>
            </a:pPr>
            <a:r>
              <a:rPr lang="uk-UA" sz="3000" dirty="0" smtClean="0">
                <a:solidFill>
                  <a:srgbClr val="0070C0"/>
                </a:solidFill>
                <a:latin typeface="Victoriana"/>
              </a:rPr>
              <a:t> - одне із небагатьох давніх міст України, в якому зберігся унікальний </a:t>
            </a:r>
            <a:endParaRPr lang="en-US" sz="3000" dirty="0" smtClean="0">
              <a:solidFill>
                <a:srgbClr val="0070C0"/>
              </a:solidFill>
              <a:latin typeface="Victoriana"/>
            </a:endParaRPr>
          </a:p>
          <a:p>
            <a:pPr algn="ctr">
              <a:buNone/>
            </a:pPr>
            <a:r>
              <a:rPr lang="uk-UA" sz="3000" dirty="0" err="1" smtClean="0">
                <a:solidFill>
                  <a:srgbClr val="0070C0"/>
                </a:solidFill>
                <a:latin typeface="Victoriana"/>
              </a:rPr>
              <a:t>історико-архітектурний</a:t>
            </a:r>
            <a:r>
              <a:rPr lang="uk-UA" sz="3000" dirty="0" smtClean="0">
                <a:solidFill>
                  <a:srgbClr val="0070C0"/>
                </a:solidFill>
                <a:latin typeface="Victoriana"/>
              </a:rPr>
              <a:t>  комплекс пам'яток історії, архітектури та культури.</a:t>
            </a:r>
            <a:endParaRPr lang="ru-RU" sz="3000" dirty="0" smtClean="0">
              <a:solidFill>
                <a:srgbClr val="0070C0"/>
              </a:solidFill>
              <a:latin typeface="Victoriana"/>
            </a:endParaRPr>
          </a:p>
          <a:p>
            <a:pPr algn="ctr"/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71600" y="4437112"/>
            <a:ext cx="7772400" cy="1828800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/>
              <a:t> 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Житлові, торгові, громадські будівлі Х</a:t>
            </a:r>
            <a:r>
              <a:rPr lang="en-US" sz="2800" dirty="0" smtClean="0"/>
              <a:t>V</a:t>
            </a:r>
            <a:r>
              <a:rPr lang="uk-UA" sz="2800" dirty="0" smtClean="0"/>
              <a:t>ІІІ-ХІХ ст. ст. в комплексі з рядом цінних добре збережених культових споруд, виступаючих в ролі архітектурних домінант, створюють виразний ансамбль старовинного торгового міста. 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Все це дозволяє розглядати цю частину Ніжина, як цінний пам’ятник </a:t>
            </a:r>
            <a:r>
              <a:rPr lang="uk-UA" sz="2800" dirty="0" err="1" smtClean="0"/>
              <a:t>містобудівничого</a:t>
            </a:r>
            <a:r>
              <a:rPr lang="uk-UA" sz="2800" dirty="0" smtClean="0"/>
              <a:t> мистецтва Х</a:t>
            </a:r>
            <a:r>
              <a:rPr lang="en-US" sz="2800" dirty="0" smtClean="0"/>
              <a:t>V</a:t>
            </a:r>
            <a:r>
              <a:rPr lang="uk-UA" sz="2800" dirty="0" smtClean="0"/>
              <a:t>ІІ-ХІХ ст.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806440"/>
            <a:ext cx="8183880" cy="1051560"/>
          </a:xfrm>
        </p:spPr>
        <p:txBody>
          <a:bodyPr>
            <a:noAutofit/>
          </a:bodyPr>
          <a:lstStyle/>
          <a:p>
            <a:pPr lvl="0"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>За підрахунками фахівців тут близько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>300 давніх будівель, більшість з яких мають велику культурну і історичну цінність. </a:t>
            </a:r>
            <a:r>
              <a:rPr lang="ru-RU" sz="2800" b="0" dirty="0" smtClean="0">
                <a:effectLst/>
                <a:latin typeface="Victoriana"/>
              </a:rPr>
              <a:t/>
            </a:r>
            <a:br>
              <a:rPr lang="ru-RU" sz="2800" b="0" dirty="0" smtClean="0">
                <a:effectLst/>
                <a:latin typeface="Victoriana"/>
              </a:rPr>
            </a:br>
            <a:endParaRPr lang="ru-RU" sz="2800" b="0" dirty="0">
              <a:effectLst/>
              <a:latin typeface="Victoriana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 descr="R001-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1002" cy="2925643"/>
          </a:xfrm>
          <a:prstGeom prst="rect">
            <a:avLst/>
          </a:prstGeom>
          <a:noFill/>
        </p:spPr>
      </p:pic>
      <p:pic>
        <p:nvPicPr>
          <p:cNvPr id="12" name="Picture 5" descr="7575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8640"/>
            <a:ext cx="3960391" cy="2763904"/>
          </a:xfrm>
          <a:prstGeom prst="rect">
            <a:avLst/>
          </a:prstGeom>
          <a:noFill/>
        </p:spPr>
      </p:pic>
      <p:pic>
        <p:nvPicPr>
          <p:cNvPr id="13" name="Picture 4" descr="15 марта 2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420888"/>
            <a:ext cx="3923928" cy="2439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806440"/>
            <a:ext cx="8183880" cy="1051560"/>
          </a:xfrm>
        </p:spPr>
        <p:txBody>
          <a:bodyPr>
            <a:noAutofit/>
          </a:bodyPr>
          <a:lstStyle/>
          <a:p>
            <a:pPr lvl="0"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>За підрахунками фахівців тут близько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>300 давніх будівель, більшість з яких мають велику культурну і історичну цінність.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a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5" descr="IMG_79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3885977" cy="2592288"/>
          </a:xfrm>
          <a:prstGeom prst="rect">
            <a:avLst/>
          </a:prstGeom>
          <a:noFill/>
        </p:spPr>
      </p:pic>
      <p:pic>
        <p:nvPicPr>
          <p:cNvPr id="11" name="Picture 5" descr="%D0%9D%D0%B5%D0%B6%D0%B8%D0%BD+(22+of+64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858" y="260649"/>
            <a:ext cx="3648606" cy="2736304"/>
          </a:xfrm>
          <a:prstGeom prst="rect">
            <a:avLst/>
          </a:prstGeom>
          <a:noFill/>
        </p:spPr>
      </p:pic>
      <p:pic>
        <p:nvPicPr>
          <p:cNvPr id="12" name="Picture 6" descr="IMG_78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204864"/>
            <a:ext cx="3995936" cy="266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4509120"/>
            <a:ext cx="77724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/>
            </a:r>
            <a:b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</a:b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/>
            </a:r>
            <a:b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</a:b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/>
            </a:r>
            <a:b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</a:b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>Ніжин є одним з важливих християнських осередків Чернігівської області, адже  у місті існують та діють </a:t>
            </a:r>
            <a:b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>17 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>хра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>мів та церков, </a:t>
            </a:r>
            <a:b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</a:b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>більшість з яких є унікальними архітектурними спорудами з багатовіковою історією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a"/>
              </a:rPr>
              <a:t>.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3568" y="4005064"/>
            <a:ext cx="7772400" cy="9144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475</TotalTime>
  <Words>890</Words>
  <Application>Microsoft Office PowerPoint</Application>
  <PresentationFormat>Экран (4:3)</PresentationFormat>
  <Paragraphs>83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Аспект</vt:lpstr>
      <vt:lpstr>Слайд 1</vt:lpstr>
      <vt:lpstr>Ніжин</vt:lpstr>
      <vt:lpstr>Ніжин</vt:lpstr>
      <vt:lpstr>Слайд 4</vt:lpstr>
      <vt:lpstr>Місто Ніжин</vt:lpstr>
      <vt:lpstr>                    Житлові, торгові, громадські будівлі ХVІІІ-ХІХ ст. ст. в комплексі з рядом цінних добре збережених культових споруд, виступаючих в ролі архітектурних домінант, створюють виразний ансамбль старовинного торгового міста.   Все це дозволяє розглядати цю частину Ніжина, як цінний пам’ятник містобудівничого мистецтва ХVІІ-ХІХ ст. </vt:lpstr>
      <vt:lpstr>За підрахунками фахівців тут близько  300 давніх будівель, більшість з яких мають велику культурну і історичну цінність.  </vt:lpstr>
      <vt:lpstr>За підрахунками фахівців тут близько  300 давніх будівель, більшість з яких мають велику культурну і історичну цінність.  </vt:lpstr>
      <vt:lpstr>   Ніжин є одним з важливих християнських осередків Чернігівської області, адже  у місті існують та діють  17  храмів та церков,  більшість з яких є унікальними архітектурними спорудами з багатовіковою історією. </vt:lpstr>
      <vt:lpstr>Слайд 10</vt:lpstr>
      <vt:lpstr>Слайд 11</vt:lpstr>
      <vt:lpstr>З заснуванням у місті Гімназії вищих наук князя Безбородька (1805р.) Ніжин стає освітнім та науковим центром України, набагато випередивши у цьому контексті багато великих міст держави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Картинна галерея  Ніжинського державного університету –  одне з найцінніших художніх зібрань України, у трьох залах якої представлений живопис різних епох </vt:lpstr>
      <vt:lpstr>     Музей Миколи Гоголя </vt:lpstr>
      <vt:lpstr>Ніжинський краєзнавчий музей ім. Спаського І.Г.</vt:lpstr>
      <vt:lpstr>Місто підтримує першість у багатьох історико-культурних візіях:  перший пам’ятник М.Гоголю, перша діюча аптека на Лівобережжі,  перший Музей рідкісної книги</vt:lpstr>
      <vt:lpstr>Слайд 25</vt:lpstr>
      <vt:lpstr>Слайд 26</vt:lpstr>
      <vt:lpstr>Слайд 27</vt:lpstr>
      <vt:lpstr>Слайд 28</vt:lpstr>
      <vt:lpstr>Саме в Ніжині зберігся вражаючий двохсотлітній ансамбль Поштової станції – єдиної, що збереглась на Україні.   Велика плеяда  імен видатних українських та світових діячів, пов’язана з цією перлиною культурної спадщини Лівобережжя. </vt:lpstr>
      <vt:lpstr>Поштова  станція</vt:lpstr>
      <vt:lpstr>Слайд 31</vt:lpstr>
      <vt:lpstr>Понад 20 років Ніжинська міська рада та її виконавчий комітет  працює над створенням Державного історико - архітектурного заповідника «Древній Ніжин». Це дасть можливість  представити Ніжин, як місто, що відіграло значну історичну роль в становленні української державності та розвитку національної культури, відновити  та реконструювати історичний   центр  міста Ніжина,  залучити до міста  нові інвестиційні проекти, розвинути   туристичну  інфраструктуру. </vt:lpstr>
      <vt:lpstr>Слайд 33</vt:lpstr>
      <vt:lpstr>Дякую за увагу!</vt:lpstr>
      <vt:lpstr>Слайд 35</vt:lpstr>
    </vt:vector>
  </TitlesOfParts>
  <Company>office 2007 rus ent: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61</cp:revision>
  <dcterms:created xsi:type="dcterms:W3CDTF">2015-10-30T06:06:37Z</dcterms:created>
  <dcterms:modified xsi:type="dcterms:W3CDTF">2015-11-20T13:26:52Z</dcterms:modified>
</cp:coreProperties>
</file>